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9" r:id="rId5"/>
    <p:sldMasterId id="2147484461" r:id="rId6"/>
  </p:sldMasterIdLst>
  <p:notesMasterIdLst>
    <p:notesMasterId r:id="rId23"/>
  </p:notesMasterIdLst>
  <p:handoutMasterIdLst>
    <p:handoutMasterId r:id="rId24"/>
  </p:handoutMasterIdLst>
  <p:sldIdLst>
    <p:sldId id="772" r:id="rId7"/>
    <p:sldId id="261" r:id="rId8"/>
    <p:sldId id="304" r:id="rId9"/>
    <p:sldId id="272" r:id="rId10"/>
    <p:sldId id="273" r:id="rId11"/>
    <p:sldId id="275" r:id="rId12"/>
    <p:sldId id="280" r:id="rId13"/>
    <p:sldId id="276" r:id="rId14"/>
    <p:sldId id="277" r:id="rId15"/>
    <p:sldId id="282" r:id="rId16"/>
    <p:sldId id="296" r:id="rId17"/>
    <p:sldId id="297" r:id="rId18"/>
    <p:sldId id="312" r:id="rId19"/>
    <p:sldId id="313" r:id="rId20"/>
    <p:sldId id="309" r:id="rId21"/>
    <p:sldId id="1078" r:id="rId22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F22A63-AF6A-F113-A569-0143C2CB03C8}" name="Thierry Boveri" initials="TB" userId="S::tboveri@raftelis.com::5d8b4ef1-9d98-4b2a-b042-19c8c403e2d2" providerId="AD"/>
  <p188:author id="{F541E8B6-FD92-787D-833D-D3A486F0D886}" name="David May" initials="DM" userId="S::dmay@raftelis.com::9b3cde11-1a08-4a8b-9571-13e04d0366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Wahula" initials="AW" lastIdx="5" clrIdx="0">
    <p:extLst>
      <p:ext uri="{19B8F6BF-5375-455C-9EA6-DF929625EA0E}">
        <p15:presenceInfo xmlns:p15="http://schemas.microsoft.com/office/powerpoint/2012/main" userId="S::awahula@raftelis.com::c39c889e-c53e-4ebd-8d28-5186dd40f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A3DCFD"/>
    <a:srgbClr val="00B6DE"/>
    <a:srgbClr val="FEFFFF"/>
    <a:srgbClr val="023B40"/>
    <a:srgbClr val="1F85C7"/>
    <a:srgbClr val="F0F0F0"/>
    <a:srgbClr val="6D8076"/>
    <a:srgbClr val="D7D7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Crea" userId="ebdaa014-70b8-43d7-b80c-fcb8bda8ceb8" providerId="ADAL" clId="{073CA305-666F-4F42-B2EF-75DE29F4CFAC}"/>
    <pc:docChg chg="custSel delSld modSld">
      <pc:chgData name="Joe Crea" userId="ebdaa014-70b8-43d7-b80c-fcb8bda8ceb8" providerId="ADAL" clId="{073CA305-666F-4F42-B2EF-75DE29F4CFAC}" dt="2023-11-15T17:50:13.842" v="26" actId="5793"/>
      <pc:docMkLst>
        <pc:docMk/>
      </pc:docMkLst>
      <pc:sldChg chg="del">
        <pc:chgData name="Joe Crea" userId="ebdaa014-70b8-43d7-b80c-fcb8bda8ceb8" providerId="ADAL" clId="{073CA305-666F-4F42-B2EF-75DE29F4CFAC}" dt="2023-11-14T21:53:14.336" v="0" actId="47"/>
        <pc:sldMkLst>
          <pc:docMk/>
          <pc:sldMk cId="3636710137" sldId="279"/>
        </pc:sldMkLst>
      </pc:sldChg>
      <pc:sldChg chg="modSp mod">
        <pc:chgData name="Joe Crea" userId="ebdaa014-70b8-43d7-b80c-fcb8bda8ceb8" providerId="ADAL" clId="{073CA305-666F-4F42-B2EF-75DE29F4CFAC}" dt="2023-11-15T17:50:13.842" v="26" actId="5793"/>
        <pc:sldMkLst>
          <pc:docMk/>
          <pc:sldMk cId="2258896971" sldId="313"/>
        </pc:sldMkLst>
        <pc:spChg chg="mod">
          <ac:chgData name="Joe Crea" userId="ebdaa014-70b8-43d7-b80c-fcb8bda8ceb8" providerId="ADAL" clId="{073CA305-666F-4F42-B2EF-75DE29F4CFAC}" dt="2023-11-15T17:50:13.842" v="26" actId="5793"/>
          <ac:spMkLst>
            <pc:docMk/>
            <pc:sldMk cId="2258896971" sldId="313"/>
            <ac:spMk id="2" creationId="{3B007EB9-0CA0-47FB-8799-3E78F53CC394}"/>
          </ac:spMkLst>
        </pc:spChg>
      </pc:sldChg>
      <pc:sldChg chg="del">
        <pc:chgData name="Joe Crea" userId="ebdaa014-70b8-43d7-b80c-fcb8bda8ceb8" providerId="ADAL" clId="{073CA305-666F-4F42-B2EF-75DE29F4CFAC}" dt="2023-11-14T21:53:14.336" v="0" actId="47"/>
        <pc:sldMkLst>
          <pc:docMk/>
          <pc:sldMk cId="4036952033" sldId="1079"/>
        </pc:sldMkLst>
      </pc:sldChg>
      <pc:sldChg chg="del">
        <pc:chgData name="Joe Crea" userId="ebdaa014-70b8-43d7-b80c-fcb8bda8ceb8" providerId="ADAL" clId="{073CA305-666F-4F42-B2EF-75DE29F4CFAC}" dt="2023-11-14T21:53:14.336" v="0" actId="47"/>
        <pc:sldMkLst>
          <pc:docMk/>
          <pc:sldMk cId="2031913770" sldId="1080"/>
        </pc:sldMkLst>
      </pc:sldChg>
      <pc:sldChg chg="del">
        <pc:chgData name="Joe Crea" userId="ebdaa014-70b8-43d7-b80c-fcb8bda8ceb8" providerId="ADAL" clId="{073CA305-666F-4F42-B2EF-75DE29F4CFAC}" dt="2023-11-14T21:53:14.336" v="0" actId="47"/>
        <pc:sldMkLst>
          <pc:docMk/>
          <pc:sldMk cId="898759912" sldId="1081"/>
        </pc:sldMkLst>
      </pc:sldChg>
      <pc:sldMasterChg chg="delSldLayout">
        <pc:chgData name="Joe Crea" userId="ebdaa014-70b8-43d7-b80c-fcb8bda8ceb8" providerId="ADAL" clId="{073CA305-666F-4F42-B2EF-75DE29F4CFAC}" dt="2023-11-14T21:53:14.336" v="0" actId="47"/>
        <pc:sldMasterMkLst>
          <pc:docMk/>
          <pc:sldMasterMk cId="2937500276" sldId="2147484461"/>
        </pc:sldMasterMkLst>
        <pc:sldLayoutChg chg="del">
          <pc:chgData name="Joe Crea" userId="ebdaa014-70b8-43d7-b80c-fcb8bda8ceb8" providerId="ADAL" clId="{073CA305-666F-4F42-B2EF-75DE29F4CFAC}" dt="2023-11-14T21:53:14.336" v="0" actId="47"/>
          <pc:sldLayoutMkLst>
            <pc:docMk/>
            <pc:sldMasterMk cId="2937500276" sldId="2147484461"/>
            <pc:sldLayoutMk cId="2755832553" sldId="21474844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/>
              <a:t>Total Accounts</a:t>
            </a:r>
          </a:p>
        </c:rich>
      </c:tx>
      <c:layout>
        <c:manualLayout>
          <c:xMode val="edge"/>
          <c:yMode val="edge"/>
          <c:x val="0.36587209302325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5"/>
                <c:pt idx="0">
                  <c:v>9108</c:v>
                </c:pt>
                <c:pt idx="1">
                  <c:v>8940</c:v>
                </c:pt>
                <c:pt idx="2">
                  <c:v>8969</c:v>
                </c:pt>
                <c:pt idx="3">
                  <c:v>9028</c:v>
                </c:pt>
                <c:pt idx="4">
                  <c:v>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A-46B2-94E5-E375217CA3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984941887"/>
        <c:axId val="387722800"/>
      </c:barChart>
      <c:catAx>
        <c:axId val="98494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22800"/>
        <c:crosses val="autoZero"/>
        <c:auto val="1"/>
        <c:lblAlgn val="ctr"/>
        <c:lblOffset val="100"/>
        <c:noMultiLvlLbl val="0"/>
      </c:catAx>
      <c:valAx>
        <c:axId val="387722800"/>
        <c:scaling>
          <c:orientation val="minMax"/>
          <c:max val="100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84941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/>
              <a:t>Total Flows</a:t>
            </a:r>
          </a:p>
        </c:rich>
      </c:tx>
      <c:layout>
        <c:manualLayout>
          <c:xMode val="edge"/>
          <c:yMode val="edge"/>
          <c:x val="0.39680415674784836"/>
          <c:y val="1.3492125984251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5"/>
                <c:pt idx="0">
                  <c:v>848760</c:v>
                </c:pt>
                <c:pt idx="1">
                  <c:v>812300</c:v>
                </c:pt>
                <c:pt idx="2">
                  <c:v>842950</c:v>
                </c:pt>
                <c:pt idx="3">
                  <c:v>821760</c:v>
                </c:pt>
                <c:pt idx="4">
                  <c:v>817710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E-4A50-B47A-D497B23A9C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984941887"/>
        <c:axId val="387722800"/>
      </c:barChart>
      <c:catAx>
        <c:axId val="98494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22800"/>
        <c:crosses val="autoZero"/>
        <c:auto val="1"/>
        <c:lblAlgn val="ctr"/>
        <c:lblOffset val="100"/>
        <c:noMultiLvlLbl val="0"/>
      </c:catAx>
      <c:valAx>
        <c:axId val="387722800"/>
        <c:scaling>
          <c:orientation val="minMax"/>
          <c:max val="100000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84941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Wastewater Treatment</c:v>
                </c:pt>
              </c:strCache>
            </c:strRef>
          </c:tx>
          <c:spPr>
            <a:solidFill>
              <a:srgbClr val="003A48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2019 Actual</c:v>
                </c:pt>
                <c:pt idx="1">
                  <c:v>2020 Actual</c:v>
                </c:pt>
                <c:pt idx="2">
                  <c:v>2021 Actual</c:v>
                </c:pt>
                <c:pt idx="3">
                  <c:v>2022 Actual</c:v>
                </c:pt>
                <c:pt idx="4">
                  <c:v>2023 Estimated</c:v>
                </c:pt>
                <c:pt idx="5">
                  <c:v>2024 Projected</c:v>
                </c:pt>
                <c:pt idx="6">
                  <c:v>2025 Projected</c:v>
                </c:pt>
                <c:pt idx="7">
                  <c:v>2026 Projected</c:v>
                </c:pt>
                <c:pt idx="8">
                  <c:v>2027 Projected</c:v>
                </c:pt>
                <c:pt idx="9">
                  <c:v>2028 Projected</c:v>
                </c:pt>
              </c:strCache>
              <c:extLst/>
            </c:strRef>
          </c:cat>
          <c:val>
            <c:numRef>
              <c:f>Sheet1!$B$2:$B$12</c:f>
              <c:numCache>
                <c:formatCode>_("$"* #,##0_);_("$"* \(#,##0\);_("$"* "-"_);_(@_)</c:formatCode>
                <c:ptCount val="10"/>
                <c:pt idx="0">
                  <c:v>3809287</c:v>
                </c:pt>
                <c:pt idx="1">
                  <c:v>3655394</c:v>
                </c:pt>
                <c:pt idx="2">
                  <c:v>3811781</c:v>
                </c:pt>
                <c:pt idx="3">
                  <c:v>4991608</c:v>
                </c:pt>
                <c:pt idx="4">
                  <c:v>4245424.2838095231</c:v>
                </c:pt>
                <c:pt idx="5">
                  <c:v>4981675</c:v>
                </c:pt>
                <c:pt idx="6">
                  <c:v>5169757</c:v>
                </c:pt>
                <c:pt idx="7">
                  <c:v>5081103</c:v>
                </c:pt>
                <c:pt idx="8">
                  <c:v>5277764</c:v>
                </c:pt>
                <c:pt idx="9">
                  <c:v>5483469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5A4-4365-B6D0-4A53F8607F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Wastewater Maintenance</c:v>
                </c:pt>
              </c:strCache>
            </c:strRef>
          </c:tx>
          <c:spPr>
            <a:solidFill>
              <a:srgbClr val="00B6DE"/>
            </a:solidFill>
            <a:ln>
              <a:noFill/>
            </a:ln>
            <a:effectLst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2019 Actual</c:v>
                </c:pt>
                <c:pt idx="1">
                  <c:v>2020 Actual</c:v>
                </c:pt>
                <c:pt idx="2">
                  <c:v>2021 Actual</c:v>
                </c:pt>
                <c:pt idx="3">
                  <c:v>2022 Actual</c:v>
                </c:pt>
                <c:pt idx="4">
                  <c:v>2023 Estimated</c:v>
                </c:pt>
                <c:pt idx="5">
                  <c:v>2024 Projected</c:v>
                </c:pt>
                <c:pt idx="6">
                  <c:v>2025 Projected</c:v>
                </c:pt>
                <c:pt idx="7">
                  <c:v>2026 Projected</c:v>
                </c:pt>
                <c:pt idx="8">
                  <c:v>2027 Projected</c:v>
                </c:pt>
                <c:pt idx="9">
                  <c:v>2028 Projected</c:v>
                </c:pt>
              </c:strCache>
              <c:extLst/>
            </c:strRef>
          </c:cat>
          <c:val>
            <c:numRef>
              <c:f>Sheet1!$C$2:$C$12</c:f>
              <c:numCache>
                <c:formatCode>_("$"* #,##0_);_("$"* \(#,##0\);_("$"* "-"_);_(@_)</c:formatCode>
                <c:ptCount val="10"/>
                <c:pt idx="0">
                  <c:v>1735970</c:v>
                </c:pt>
                <c:pt idx="1">
                  <c:v>2110466</c:v>
                </c:pt>
                <c:pt idx="2">
                  <c:v>2240833</c:v>
                </c:pt>
                <c:pt idx="3">
                  <c:v>2579085</c:v>
                </c:pt>
                <c:pt idx="4">
                  <c:v>2254002.0514285713</c:v>
                </c:pt>
                <c:pt idx="5">
                  <c:v>2971750</c:v>
                </c:pt>
                <c:pt idx="6">
                  <c:v>3079848</c:v>
                </c:pt>
                <c:pt idx="7">
                  <c:v>3201649</c:v>
                </c:pt>
                <c:pt idx="8">
                  <c:v>3329824</c:v>
                </c:pt>
                <c:pt idx="9">
                  <c:v>3464831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5A4-4365-B6D0-4A53F8607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839552"/>
        <c:axId val="2519252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O&amp;M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2019 Actual</c:v>
                </c:pt>
                <c:pt idx="1">
                  <c:v>2020 Actual</c:v>
                </c:pt>
                <c:pt idx="2">
                  <c:v>2021 Actual</c:v>
                </c:pt>
                <c:pt idx="3">
                  <c:v>2022 Actual</c:v>
                </c:pt>
                <c:pt idx="4">
                  <c:v>2023 Estimated</c:v>
                </c:pt>
                <c:pt idx="5">
                  <c:v>2024 Projected</c:v>
                </c:pt>
                <c:pt idx="6">
                  <c:v>2025 Projected</c:v>
                </c:pt>
                <c:pt idx="7">
                  <c:v>2026 Projected</c:v>
                </c:pt>
                <c:pt idx="8">
                  <c:v>2027 Projected</c:v>
                </c:pt>
                <c:pt idx="9">
                  <c:v>2028 Projected</c:v>
                </c:pt>
              </c:strCache>
              <c:extLst/>
            </c:strRef>
          </c:cat>
          <c:val>
            <c:numRef>
              <c:f>Sheet1!$D$2:$D$12</c:f>
              <c:numCache>
                <c:formatCode>_("$"* #,##0_);_("$"* \(#,##0\);_("$"* "-"_);_(@_)</c:formatCode>
                <c:ptCount val="10"/>
                <c:pt idx="0">
                  <c:v>5545257</c:v>
                </c:pt>
                <c:pt idx="1">
                  <c:v>5765860</c:v>
                </c:pt>
                <c:pt idx="2">
                  <c:v>6052614</c:v>
                </c:pt>
                <c:pt idx="3">
                  <c:v>7570693</c:v>
                </c:pt>
                <c:pt idx="4">
                  <c:v>6499426.3352380944</c:v>
                </c:pt>
                <c:pt idx="5">
                  <c:v>7953425</c:v>
                </c:pt>
                <c:pt idx="6">
                  <c:v>8249605</c:v>
                </c:pt>
                <c:pt idx="7">
                  <c:v>8282752</c:v>
                </c:pt>
                <c:pt idx="8">
                  <c:v>8607588</c:v>
                </c:pt>
                <c:pt idx="9">
                  <c:v>8948300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05A4-4365-B6D0-4A53F8607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839552"/>
        <c:axId val="251925280"/>
      </c:lineChart>
      <c:catAx>
        <c:axId val="507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25280"/>
        <c:crosses val="autoZero"/>
        <c:auto val="1"/>
        <c:lblAlgn val="ctr"/>
        <c:lblOffset val="100"/>
        <c:noMultiLvlLbl val="0"/>
      </c:catAx>
      <c:valAx>
        <c:axId val="251925280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0"/>
        <c:majorTickMark val="none"/>
        <c:minorTickMark val="none"/>
        <c:tickLblPos val="nextTo"/>
        <c:crossAx val="507839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472222222222222E-3"/>
                <c:y val="0.4358967629046369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4891367745699"/>
          <c:y val="8.9335916343790359E-2"/>
          <c:w val="0.89985108632254307"/>
          <c:h val="0.821492730075407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Expenses</c:v>
                </c:pt>
              </c:strCache>
            </c:strRef>
          </c:tx>
          <c:spPr>
            <a:solidFill>
              <a:srgbClr val="003A48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2023 Estimated</c:v>
                </c:pt>
                <c:pt idx="1">
                  <c:v>2024 Projected</c:v>
                </c:pt>
                <c:pt idx="2">
                  <c:v>2025 Projected</c:v>
                </c:pt>
                <c:pt idx="3">
                  <c:v>2026 Projected</c:v>
                </c:pt>
                <c:pt idx="4">
                  <c:v>2027 Projected</c:v>
                </c:pt>
                <c:pt idx="5">
                  <c:v>2028 Projected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"-"_);_(@_)</c:formatCode>
                <c:ptCount val="6"/>
                <c:pt idx="0">
                  <c:v>5107881.1885714279</c:v>
                </c:pt>
                <c:pt idx="1">
                  <c:v>6482728.168995236</c:v>
                </c:pt>
                <c:pt idx="2">
                  <c:v>6717139</c:v>
                </c:pt>
                <c:pt idx="3">
                  <c:v>6685922</c:v>
                </c:pt>
                <c:pt idx="4">
                  <c:v>6943691</c:v>
                </c:pt>
                <c:pt idx="5">
                  <c:v>7214519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4-4365-B6D0-4A53F8607F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NEORSD Sewer Charges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2023 Estimated</c:v>
                </c:pt>
                <c:pt idx="1">
                  <c:v>2024 Projected</c:v>
                </c:pt>
                <c:pt idx="2">
                  <c:v>2025 Projected</c:v>
                </c:pt>
                <c:pt idx="3">
                  <c:v>2026 Projected</c:v>
                </c:pt>
                <c:pt idx="4">
                  <c:v>2027 Projected</c:v>
                </c:pt>
                <c:pt idx="5">
                  <c:v>2028 Projected</c:v>
                </c:pt>
              </c:strCache>
            </c:strRef>
          </c:cat>
          <c:val>
            <c:numRef>
              <c:f>Sheet1!$C$2:$C$7</c:f>
              <c:numCache>
                <c:formatCode>_("$"* #,##0_);_("$"* \(#,##0\);_("$"* "-"_);_(@_)</c:formatCode>
                <c:ptCount val="6"/>
                <c:pt idx="0">
                  <c:v>1391545.1466666665</c:v>
                </c:pt>
                <c:pt idx="1">
                  <c:v>1470696.8310047642</c:v>
                </c:pt>
                <c:pt idx="2">
                  <c:v>1532466</c:v>
                </c:pt>
                <c:pt idx="3">
                  <c:v>1596830</c:v>
                </c:pt>
                <c:pt idx="4">
                  <c:v>1663897</c:v>
                </c:pt>
                <c:pt idx="5">
                  <c:v>1733781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4-4365-B6D0-4A53F8607F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2023 Estimated</c:v>
                </c:pt>
                <c:pt idx="1">
                  <c:v>2024 Projected</c:v>
                </c:pt>
                <c:pt idx="2">
                  <c:v>2025 Projected</c:v>
                </c:pt>
                <c:pt idx="3">
                  <c:v>2026 Projected</c:v>
                </c:pt>
                <c:pt idx="4">
                  <c:v>2027 Projected</c:v>
                </c:pt>
                <c:pt idx="5">
                  <c:v>2028 Projected</c:v>
                </c:pt>
              </c:strCache>
            </c:strRef>
          </c:cat>
          <c:val>
            <c:numRef>
              <c:f>Sheet1!$D$2:$D$7</c:f>
              <c:numCache>
                <c:formatCode>_("$"* #,##0_);_("$"* \(#,##0\);_("$"* "-"_);_(@_)</c:formatCode>
                <c:ptCount val="6"/>
                <c:pt idx="0">
                  <c:v>1250251</c:v>
                </c:pt>
                <c:pt idx="1">
                  <c:v>1417409.4725293226</c:v>
                </c:pt>
                <c:pt idx="2">
                  <c:v>1519700.4949355731</c:v>
                </c:pt>
                <c:pt idx="3">
                  <c:v>2767523.6694222288</c:v>
                </c:pt>
                <c:pt idx="4">
                  <c:v>1920873.6694222288</c:v>
                </c:pt>
                <c:pt idx="5">
                  <c:v>1920873.6694222288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A4-4365-B6D0-4A53F8607F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Capital Outlay &amp; Paygo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2023 Estimated</c:v>
                </c:pt>
                <c:pt idx="1">
                  <c:v>2024 Projected</c:v>
                </c:pt>
                <c:pt idx="2">
                  <c:v>2025 Projected</c:v>
                </c:pt>
                <c:pt idx="3">
                  <c:v>2026 Projected</c:v>
                </c:pt>
                <c:pt idx="4">
                  <c:v>2027 Projected</c:v>
                </c:pt>
                <c:pt idx="5">
                  <c:v>2028 Projected</c:v>
                </c:pt>
              </c:strCache>
            </c:strRef>
          </c:cat>
          <c:val>
            <c:numRef>
              <c:f>Sheet1!$E$2:$E$7</c:f>
              <c:numCache>
                <c:formatCode>_("$"* #,##0_);_("$"* \(#,##0\);_("$"* "-"_);_(@_)</c:formatCode>
                <c:ptCount val="6"/>
                <c:pt idx="0">
                  <c:v>655000</c:v>
                </c:pt>
                <c:pt idx="1">
                  <c:v>396250</c:v>
                </c:pt>
                <c:pt idx="2">
                  <c:v>513436</c:v>
                </c:pt>
                <c:pt idx="3">
                  <c:v>528107</c:v>
                </c:pt>
                <c:pt idx="4">
                  <c:v>843062</c:v>
                </c:pt>
                <c:pt idx="5">
                  <c:v>567511.6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4-4E07-AB8A-2639D5A59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07839552"/>
        <c:axId val="251925280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Revenue at Projected Rates</c:v>
                </c:pt>
              </c:strCache>
            </c:strRef>
          </c:tx>
          <c:spPr>
            <a:ln w="25400" cap="rnd">
              <a:solidFill>
                <a:srgbClr val="003A48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2023 Estimated</c:v>
                </c:pt>
                <c:pt idx="1">
                  <c:v>2024 Projected</c:v>
                </c:pt>
                <c:pt idx="2">
                  <c:v>2025 Projected</c:v>
                </c:pt>
                <c:pt idx="3">
                  <c:v>2026 Projected</c:v>
                </c:pt>
                <c:pt idx="4">
                  <c:v>2027 Projected</c:v>
                </c:pt>
                <c:pt idx="5">
                  <c:v>2028 Projected</c:v>
                </c:pt>
              </c:strCache>
            </c:strRef>
          </c:cat>
          <c:val>
            <c:numRef>
              <c:f>Sheet1!$F$2:$F$7</c:f>
              <c:numCache>
                <c:formatCode>_("$"* #,##0_);_("$"* \(#,##0\);_("$"* "-"_);_(@_)</c:formatCode>
                <c:ptCount val="6"/>
                <c:pt idx="0">
                  <c:v>8600155.3371428549</c:v>
                </c:pt>
                <c:pt idx="1">
                  <c:v>9499858.3942782506</c:v>
                </c:pt>
                <c:pt idx="2">
                  <c:v>10125169.046683606</c:v>
                </c:pt>
                <c:pt idx="3">
                  <c:v>10678087.910016494</c:v>
                </c:pt>
                <c:pt idx="4">
                  <c:v>11136038.988384683</c:v>
                </c:pt>
                <c:pt idx="5">
                  <c:v>11665043.456499083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B4-4E07-AB8A-2639D5A59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839552"/>
        <c:axId val="251925280"/>
      </c:lineChart>
      <c:catAx>
        <c:axId val="507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25280"/>
        <c:crosses val="autoZero"/>
        <c:auto val="1"/>
        <c:lblAlgn val="ctr"/>
        <c:lblOffset val="100"/>
        <c:noMultiLvlLbl val="0"/>
      </c:catAx>
      <c:valAx>
        <c:axId val="25192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839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341389617964422E-2"/>
                <c:y val="0.433251260259134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87802566345877E-2"/>
          <c:y val="8.9335916343790359E-2"/>
          <c:w val="0.97971219743365412"/>
          <c:h val="0.81620172478440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CCF Bill</c:v>
                </c:pt>
              </c:strCache>
            </c:strRef>
          </c:tx>
          <c:spPr>
            <a:solidFill>
              <a:srgbClr val="003A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2023 Actual</c:v>
                </c:pt>
                <c:pt idx="1">
                  <c:v>2024 Projected</c:v>
                </c:pt>
                <c:pt idx="2">
                  <c:v>2025 Projected</c:v>
                </c:pt>
                <c:pt idx="3">
                  <c:v>2026 Projected</c:v>
                </c:pt>
                <c:pt idx="4">
                  <c:v>2027 Projected</c:v>
                </c:pt>
                <c:pt idx="5">
                  <c:v>2028 Projected</c:v>
                </c:pt>
              </c:strCache>
            </c:strRef>
          </c:cat>
          <c:val>
            <c:numRef>
              <c:f>Sheet1!$B$2:$B$7</c:f>
              <c:numCache>
                <c:formatCode>"$"#,##0.00</c:formatCode>
                <c:ptCount val="6"/>
                <c:pt idx="0">
                  <c:v>55.3</c:v>
                </c:pt>
                <c:pt idx="1">
                  <c:v>61.55</c:v>
                </c:pt>
                <c:pt idx="2">
                  <c:v>65.849999999999994</c:v>
                </c:pt>
                <c:pt idx="3">
                  <c:v>70.2</c:v>
                </c:pt>
                <c:pt idx="4">
                  <c:v>73.7</c:v>
                </c:pt>
                <c:pt idx="5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4-4365-B6D0-4A53F8607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507839552"/>
        <c:axId val="251925280"/>
      </c:barChart>
      <c:catAx>
        <c:axId val="507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25280"/>
        <c:crosses val="autoZero"/>
        <c:auto val="1"/>
        <c:lblAlgn val="ctr"/>
        <c:lblOffset val="100"/>
        <c:noMultiLvlLbl val="0"/>
      </c:catAx>
      <c:valAx>
        <c:axId val="251925280"/>
        <c:scaling>
          <c:orientation val="minMax"/>
          <c:max val="80"/>
          <c:min val="0"/>
        </c:scaling>
        <c:delete val="1"/>
        <c:axPos val="l"/>
        <c:numFmt formatCode="_(&quot;$&quot;* #,##0.00_);_(&quot;$&quot;* \(#,##0.00\);_(&quot;$&quot;* &quot;-&quot;??_);_(@_)" sourceLinked="0"/>
        <c:majorTickMark val="none"/>
        <c:minorTickMark val="none"/>
        <c:tickLblPos val="nextTo"/>
        <c:crossAx val="507839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Typical Monthly Residential</a:t>
            </a:r>
            <a:r>
              <a:rPr lang="en-US" baseline="0" dirty="0"/>
              <a:t> Bill (5 CCF) </a:t>
            </a:r>
          </a:p>
        </c:rich>
      </c:tx>
      <c:layout>
        <c:manualLayout>
          <c:xMode val="edge"/>
          <c:yMode val="edge"/>
          <c:x val="0.32846347331583553"/>
          <c:y val="2.645510045944756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81558034412365E-2"/>
          <c:y val="0.17351096506421995"/>
          <c:w val="0.96813812335958005"/>
          <c:h val="0.659249741833526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Fixed Charge</c:v>
                </c:pt>
              </c:strCache>
            </c:strRef>
          </c:tx>
          <c:spPr>
            <a:solidFill>
              <a:srgbClr val="003A4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F7-402E-988B-E8E4E02522A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47C-4E86-B62E-CD78DCD5F1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D4-402C-AA33-C5D54BB556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North Royalton</c:v>
                </c:pt>
                <c:pt idx="1">
                  <c:v>Strongsville</c:v>
                </c:pt>
                <c:pt idx="2">
                  <c:v>Seven Hills*</c:v>
                </c:pt>
                <c:pt idx="3">
                  <c:v>Broadview Heights*</c:v>
                </c:pt>
                <c:pt idx="4">
                  <c:v>Parma*</c:v>
                </c:pt>
                <c:pt idx="5">
                  <c:v>Parma Heights*</c:v>
                </c:pt>
                <c:pt idx="6">
                  <c:v>Brecksville*</c:v>
                </c:pt>
                <c:pt idx="7">
                  <c:v>Middleburg Heights*</c:v>
                </c:pt>
              </c:strCache>
            </c:strRef>
          </c:cat>
          <c:val>
            <c:numRef>
              <c:f>Sheet1!$B$2:$B$9</c:f>
              <c:numCache>
                <c:formatCode>"$"#,##0.00_);\("$"#,##0.00\)</c:formatCode>
                <c:ptCount val="8"/>
                <c:pt idx="0">
                  <c:v>11</c:v>
                </c:pt>
                <c:pt idx="1">
                  <c:v>10.95</c:v>
                </c:pt>
                <c:pt idx="2">
                  <c:v>19.283333333333331</c:v>
                </c:pt>
                <c:pt idx="3">
                  <c:v>23.45</c:v>
                </c:pt>
                <c:pt idx="4">
                  <c:v>28.866666666666667</c:v>
                </c:pt>
                <c:pt idx="5">
                  <c:v>31.783333333333331</c:v>
                </c:pt>
                <c:pt idx="6">
                  <c:v>32.616666666666667</c:v>
                </c:pt>
                <c:pt idx="7">
                  <c:v>33.450000000000003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4-4365-B6D0-4A53F8607F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Volumetric Charge</c:v>
                </c:pt>
              </c:strCache>
            </c:strRef>
          </c:tx>
          <c:spPr>
            <a:solidFill>
              <a:srgbClr val="00B6D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F87-4ABA-BDAF-C179EF16D2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North Royalton</c:v>
                </c:pt>
                <c:pt idx="1">
                  <c:v>Strongsville</c:v>
                </c:pt>
                <c:pt idx="2">
                  <c:v>Seven Hills*</c:v>
                </c:pt>
                <c:pt idx="3">
                  <c:v>Broadview Heights*</c:v>
                </c:pt>
                <c:pt idx="4">
                  <c:v>Parma*</c:v>
                </c:pt>
                <c:pt idx="5">
                  <c:v>Parma Heights*</c:v>
                </c:pt>
                <c:pt idx="6">
                  <c:v>Brecksville*</c:v>
                </c:pt>
                <c:pt idx="7">
                  <c:v>Middleburg Heights*</c:v>
                </c:pt>
              </c:strCache>
            </c:strRef>
          </c:cat>
          <c:val>
            <c:numRef>
              <c:f>Sheet1!$C$2:$C$9</c:f>
              <c:numCache>
                <c:formatCode>"$"#,##0.00_);\("$"#,##0.00\)</c:formatCode>
                <c:ptCount val="8"/>
                <c:pt idx="0">
                  <c:v>50.55</c:v>
                </c:pt>
                <c:pt idx="1">
                  <c:v>60.225000000000001</c:v>
                </c:pt>
                <c:pt idx="2">
                  <c:v>60.225000000000001</c:v>
                </c:pt>
                <c:pt idx="3">
                  <c:v>60.225000000000001</c:v>
                </c:pt>
                <c:pt idx="4">
                  <c:v>60.225000000000001</c:v>
                </c:pt>
                <c:pt idx="5">
                  <c:v>60.225000000000001</c:v>
                </c:pt>
                <c:pt idx="6">
                  <c:v>60.225000000000001</c:v>
                </c:pt>
                <c:pt idx="7">
                  <c:v>60.225000000000001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7-4ABA-BDAF-C179EF16D2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07839552"/>
        <c:axId val="2519252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North Royalton</c:v>
                </c:pt>
                <c:pt idx="1">
                  <c:v>Strongsville</c:v>
                </c:pt>
                <c:pt idx="2">
                  <c:v>Seven Hills*</c:v>
                </c:pt>
                <c:pt idx="3">
                  <c:v>Broadview Heights*</c:v>
                </c:pt>
                <c:pt idx="4">
                  <c:v>Parma*</c:v>
                </c:pt>
                <c:pt idx="5">
                  <c:v>Parma Heights*</c:v>
                </c:pt>
                <c:pt idx="6">
                  <c:v>Brecksville*</c:v>
                </c:pt>
                <c:pt idx="7">
                  <c:v>Middleburg Heights*</c:v>
                </c:pt>
              </c:strCache>
            </c:strRef>
          </c:cat>
          <c:val>
            <c:numRef>
              <c:f>Sheet1!$D$2:$D$9</c:f>
              <c:numCache>
                <c:formatCode>"$"#,##0.00_);\("$"#,##0.00\)</c:formatCode>
                <c:ptCount val="8"/>
                <c:pt idx="0">
                  <c:v>61.55</c:v>
                </c:pt>
                <c:pt idx="1">
                  <c:v>71.174999999999997</c:v>
                </c:pt>
                <c:pt idx="2">
                  <c:v>79.508333333333326</c:v>
                </c:pt>
                <c:pt idx="3">
                  <c:v>83.674999999999997</c:v>
                </c:pt>
                <c:pt idx="4">
                  <c:v>89.091666666666669</c:v>
                </c:pt>
                <c:pt idx="5">
                  <c:v>92.008333333333326</c:v>
                </c:pt>
                <c:pt idx="6">
                  <c:v>92.841666666666669</c:v>
                </c:pt>
                <c:pt idx="7">
                  <c:v>93.675000000000011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FE4-4B41-8C64-57F2A5462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839552"/>
        <c:axId val="251925280"/>
      </c:lineChart>
      <c:catAx>
        <c:axId val="5078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25280"/>
        <c:crosses val="autoZero"/>
        <c:auto val="1"/>
        <c:lblAlgn val="ctr"/>
        <c:lblOffset val="100"/>
        <c:noMultiLvlLbl val="0"/>
      </c:catAx>
      <c:valAx>
        <c:axId val="251925280"/>
        <c:scaling>
          <c:orientation val="minMax"/>
          <c:max val="100"/>
          <c:min val="0"/>
        </c:scaling>
        <c:delete val="1"/>
        <c:axPos val="l"/>
        <c:numFmt formatCode="_(&quot;$&quot;* #,##0.00_);_(&quot;$&quot;* \(#,##0.00\);_(&quot;$&quot;* &quot;-&quot;??_);_(@_)" sourceLinked="0"/>
        <c:majorTickMark val="none"/>
        <c:minorTickMark val="none"/>
        <c:tickLblPos val="nextTo"/>
        <c:crossAx val="507839552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85404819189268"/>
          <c:y val="8.0648293825851106E-2"/>
          <c:w val="0.32452117964421112"/>
          <c:h val="5.0375867290885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577B-1CC0-449F-B1DD-0642D6F4BD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0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change in consumption per year: 1.4% decrease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E6D2F-F0E9-4DE5-9B7F-C9DF587FB2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5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577B-1CC0-449F-B1DD-0642D6F4BD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2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577B-1CC0-449F-B1DD-0642D6F4BD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4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577B-1CC0-449F-B1DD-0642D6F4BD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4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577B-1CC0-449F-B1DD-0642D6F4BD2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2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12FC-7186-04D1-2424-088B50901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818C-E499-BFF2-90AF-B1FEDBAA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23A1-B1E0-B821-1741-63268CC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329A-74CF-BCD1-886B-7617A894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4A47-A2B2-088A-EE64-75606203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4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EE24-A318-05A0-3968-B402997D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A0178-A51D-5C91-DBD3-5B69D4F9E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5727-AAFE-25CB-520B-419DC5F4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DEE8-6814-1E05-B03B-35A73DDE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2E73-BF5C-6D6C-25FF-02B3385B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3515E-5FBC-26E8-0EB9-BE2C0D79C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D5B0F-815B-9788-81DB-6CBF1A29E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F98D3-F743-4B46-CED8-3FEC1984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81B9-D0C4-1815-C1E7-0EA3EF0B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263BE-02BC-71C8-6090-231E9393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0243F-4E30-436A-8609-11B6DD260F6F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A519C6A-874F-3EE3-FBF1-12432B91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6632478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07AD83B-383F-CA28-436B-2DD54BC8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050" i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</a:t>
            </a:r>
            <a:r>
              <a:rPr lang="en-US" err="1"/>
              <a:t>mo</a:t>
            </a: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/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27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Right - Large Block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53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F752D3B8-F9BA-4373-8DB1-232407B8D7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0067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8800" b="1">
                <a:solidFill>
                  <a:schemeClr val="tx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42EC1F4C-F8E7-4228-8723-739FC90A54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908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Large Block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9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Narrow Block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935E107-815C-C28D-8C43-AA80E6EA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7157-CC71-C062-439C-EA867483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C95B-2534-C1D4-5B10-1060E5DC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9C94-7EDE-D354-4064-4B0231BF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2225F-DCF1-F05A-9826-0A77A48F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7B81-D5E1-AD25-762D-474872D3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Title Above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A6E1B2A-9016-0216-BB3C-DB0AAB81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1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2 Blocks Stagge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6ECCE5-3523-4521-9B1C-56EDA156B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6" y="2919415"/>
            <a:ext cx="3173413" cy="32035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129230" y="549276"/>
            <a:ext cx="3043596" cy="402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B8A838-8474-4258-BDA9-321177F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946704"/>
            <a:ext cx="5323321" cy="124984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14F3153-180A-42A8-87DD-AEA6183E2F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85634" y="3429000"/>
            <a:ext cx="3043596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C6798B4-B4CF-3065-B2A0-9861B27EDB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6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2 Blocks Staggered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173922" cy="1249845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D870774-D94F-5DE3-5578-00416208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7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Stagge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227686" cy="3413760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D56A2D28-9ED2-2AF9-9883-057979FB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Right - Narrow Block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D6D7C25-D160-68AA-C43B-DBCA0B31DEF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Right - Two Blocks Stack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6A115F8-98B3-0017-328B-A3E60130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4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F1F141D-88E9-ADB8-64A3-1BBB5D11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7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3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8769354-6D1D-8DEC-775D-A819E87D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3 Images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(this text will not appear in presentation mode)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385E792-12FC-ED46-4F64-5CC19F3E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4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Below - 2 Images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3C666D-1118-4B50-A909-F1F6C3F1A5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651" y="3944203"/>
            <a:ext cx="5056188" cy="74673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7224F2-51A2-41CE-8FAD-248A9EC783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651" y="4841383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amet,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elit.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mauris,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6F3C0CF-A14C-4A7F-9BAF-6B709E2BF2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34163" y="3944203"/>
            <a:ext cx="5056188" cy="74673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82C5AB8-6E34-45A6-A872-673715848A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4163" y="4841383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1521D3D-29CF-DE59-3678-7C239825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650F-A1F2-D937-CD2F-41C26F69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845B1-EB75-1E98-145A-44A44B51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5CC7-4E32-27FF-ADE4-CCE547E5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E8CA-FEA5-83E9-B6AF-5CE723B8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E643D-ACB3-D09B-8D58-09A7B106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3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Right - 2 Images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6096000" cy="34163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1FF7BE-1889-43B3-ADA7-AC01D48A54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16203" y="619539"/>
            <a:ext cx="5056188" cy="84317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4CBDF18-AB4F-4A16-BBAC-CE7420D985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16203" y="1613153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073CD7F-C19A-4FCB-A9A0-3444A43C14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16203" y="3991556"/>
            <a:ext cx="5056188" cy="84317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DE4D3EC-884A-4182-926D-B58BF7752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16203" y="4985170"/>
            <a:ext cx="5056188" cy="1248987"/>
          </a:xfrm>
        </p:spPr>
        <p:txBody>
          <a:bodyPr>
            <a:normAutofit/>
          </a:bodyPr>
          <a:lstStyle>
            <a:lvl1pPr marL="0" marR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308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DA6103F-90A1-4220-494C-68A0DB67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0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ll Phone Mock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98651" y="1222219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F0ECD-E3D7-4875-8324-5EA4D277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22" y="946702"/>
            <a:ext cx="4064159" cy="168731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BA783AC-30F8-47E9-8870-740D867FB9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1694" y="3078177"/>
            <a:ext cx="4064157" cy="1319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495BB6-D039-4686-9BF5-25EBC0666C24}"/>
              </a:ext>
            </a:extLst>
          </p:cNvPr>
          <p:cNvGrpSpPr/>
          <p:nvPr userDrawn="1"/>
        </p:nvGrpSpPr>
        <p:grpSpPr>
          <a:xfrm>
            <a:off x="4675417" y="-2068118"/>
            <a:ext cx="6506105" cy="11121547"/>
            <a:chOff x="4675416" y="-2068118"/>
            <a:chExt cx="6506105" cy="111215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AA0442-9148-4814-94A6-7044FCEB1B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92A808-AF0F-458F-B47B-4430B9CD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A75AD04-A148-C590-4FA9-58253374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8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ptop Mock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0474" y="810689"/>
            <a:ext cx="7696063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683387-4028-430F-8642-70306E10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22" y="946702"/>
            <a:ext cx="4064159" cy="168731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1E189D-403F-4C20-8395-E867387C7E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1694" y="3078177"/>
            <a:ext cx="4064157" cy="13195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05307-90D6-4FE5-B473-90AD42BEF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D2C5DF7-3CCF-BF95-2CD9-09356C35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860493C-724A-D5DA-59B8-188E6895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85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5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051A4-444D-4AE9-AE41-4146AB9E2A0B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69F99DA3-C0A8-45C6-93B6-6576A9BA82F5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1" name="Graphic 10" descr="Open quotation mark">
            <a:extLst>
              <a:ext uri="{FF2B5EF4-FFF2-40B4-BE49-F238E27FC236}">
                <a16:creationId xmlns:a16="http://schemas.microsoft.com/office/drawing/2014/main" id="{D6A8A1A5-2A5B-4296-AC76-6506333DB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690013C-771F-C7AA-54DE-234B3581B1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8020C-2042-4563-95B9-9DA9C0A94C87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64E7A92-A588-4A8D-82DD-2D1929A89C46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2" name="Graphic 11" descr="Open quotation mark">
            <a:extLst>
              <a:ext uri="{FF2B5EF4-FFF2-40B4-BE49-F238E27FC236}">
                <a16:creationId xmlns:a16="http://schemas.microsoft.com/office/drawing/2014/main" id="{9DB53F02-1F69-4458-B3C6-0A25F0695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E4C2B8D-8984-A22A-3BA1-678E814336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85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5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Square Images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78E3897-93AE-537D-CD6B-0EC8907E0F9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7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Large Photo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elit. Cras </a:t>
            </a:r>
            <a:r>
              <a:rPr lang="en-US" err="1"/>
              <a:t>volutpat</a:t>
            </a:r>
            <a:r>
              <a:rPr lang="en-US"/>
              <a:t> vestibulum mauris,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BCBAFA4-E022-AA6C-088F-8D71B904AB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9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4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8E13BB3-F4B5-7E39-73A8-079605F80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855" y="6356350"/>
            <a:ext cx="2743200" cy="365125"/>
          </a:xfrm>
        </p:spPr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12FC-7186-04D1-2424-088B50901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818C-E499-BFF2-90AF-B1FEDBAA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23A1-B1E0-B821-1741-63268CC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329A-74CF-BCD1-886B-7617A894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4A47-A2B2-088A-EE64-75606203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739B-AB26-6E26-F13F-72635C8A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7BEC-FA86-D218-DEA7-ED3F6CB10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55B1-F699-2CCE-AE55-8A02D04F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6E72-4EA4-3B8E-AB9F-9E7BC34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29E3-E050-0953-9D98-A5799DD2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CAEB9-63B0-8EC1-B58F-39783ED0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3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7157-CC71-C062-439C-EA867483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C95B-2534-C1D4-5B10-1060E5DC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9C94-7EDE-D354-4064-4B0231BF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2225F-DCF1-F05A-9826-0A77A48F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7B81-D5E1-AD25-762D-474872D3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6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650F-A1F2-D937-CD2F-41C26F69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845B1-EB75-1E98-145A-44A44B51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5CC7-4E32-27FF-ADE4-CCE547E5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E8CA-FEA5-83E9-B6AF-5CE723B8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E643D-ACB3-D09B-8D58-09A7B106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3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739B-AB26-6E26-F13F-72635C8A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7BEC-FA86-D218-DEA7-ED3F6CB10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55B1-F699-2CCE-AE55-8A02D04F6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26E72-4EA4-3B8E-AB9F-9E7BC34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229E3-E050-0953-9D98-A5799DD2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CAEB9-63B0-8EC1-B58F-39783ED0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91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90F9-720A-1A2B-BA8C-1FE0DF19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DC1A-163C-F5F5-6F92-59637F42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A818E-F6DE-DE73-8FD1-DA15E98E8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2CB4D-6139-8AA4-A6CD-DF4A768C8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E1AB4-412B-A055-81E9-C0A292B50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48C22-BBE8-F714-65C4-D0507E50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78D93-3512-1E12-EE0C-98206E8D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0D868-5DA3-C5BE-19DF-27FE5D7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7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D51E-496D-A294-B2CB-43F3AB17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E5E3E-AA71-14A5-02CB-087CD652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24F11-FE88-159F-88DD-8FFF50FD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EF9F4-82D1-0F15-282F-3D92AABD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97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D2460-3AEC-CCFB-2DDA-946F00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2024F-04D8-31DF-8CF1-2437C14B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0F784-D6F7-1A64-A5C6-E90A2C3F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7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8618-C2A8-9E99-186A-1522DC78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6459-855A-6296-18F4-FC54F65B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0DE5D-5A03-7CD8-595B-A7D9C496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D0DD7-F3A3-5989-7652-558D8312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77D9-6B6E-06AF-E73E-15917214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2664-3A75-5B84-1330-A8343B9A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1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03D1-1692-8360-45C0-7C9FE004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2BFEE-06E5-E9D1-4BC8-B518DA3D0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05688-D6B6-CFDC-BC28-082169850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0E768-D888-9A2B-9CEA-82085E91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D7F8E-497C-423E-A580-A6553209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BBE49-5FB1-D82D-C63F-77039FE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8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EE24-A318-05A0-3968-B402997D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A0178-A51D-5C91-DBD3-5B69D4F9E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5727-AAFE-25CB-520B-419DC5F4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5DEE8-6814-1E05-B03B-35A73DDE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2E73-BF5C-6D6C-25FF-02B3385B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6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3515E-5FBC-26E8-0EB9-BE2C0D79C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D5B0F-815B-9788-81DB-6CBF1A29E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F98D3-F743-4B46-CED8-3FEC1984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81B9-D0C4-1815-C1E7-0EA3EF0B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263BE-02BC-71C8-6090-231E9393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90F9-720A-1A2B-BA8C-1FE0DF19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DC1A-163C-F5F5-6F92-59637F42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A818E-F6DE-DE73-8FD1-DA15E98E8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2CB4D-6139-8AA4-A6CD-DF4A768C8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E1AB4-412B-A055-81E9-C0A292B50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48C22-BBE8-F714-65C4-D0507E50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78D93-3512-1E12-EE0C-98206E8D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0D868-5DA3-C5BE-19DF-27FE5D7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6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7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D51E-496D-A294-B2CB-43F3AB17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E5E3E-AA71-14A5-02CB-087CD652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24F11-FE88-159F-88DD-8FFF50FD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EF9F4-82D1-0F15-282F-3D92AABD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D2460-3AEC-CCFB-2DDA-946F00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2024F-04D8-31DF-8CF1-2437C14B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0F784-D6F7-1A64-A5C6-E90A2C3F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8618-C2A8-9E99-186A-1522DC78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6459-855A-6296-18F4-FC54F65B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0DE5D-5A03-7CD8-595B-A7D9C496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D0DD7-F3A3-5989-7652-558D8312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77D9-6B6E-06AF-E73E-15917214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2664-3A75-5B84-1330-A8343B9A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03D1-1692-8360-45C0-7C9FE004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2BFEE-06E5-E9D1-4BC8-B518DA3D0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05688-D6B6-CFDC-BC28-082169850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0E768-D888-9A2B-9CEA-82085E91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3AD19-8530-44C9-A525-DBD82388212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D7F8E-497C-423E-A580-A6553209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BBE49-5FB1-D82D-C63F-77039FE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5230-A127-4ECB-9ED4-8C50AF2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9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5CEAE-3FDA-A640-3350-2D0C03BF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7FE0-D1DA-68F1-976F-75E8E313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3DEF-80B9-C254-5F58-EF0E5D881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3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D45230-A127-4ECB-9ED4-8C50AF2C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22" r:id="rId12"/>
    <p:sldLayoutId id="2147484423" r:id="rId13"/>
    <p:sldLayoutId id="2147484424" r:id="rId14"/>
    <p:sldLayoutId id="2147484425" r:id="rId15"/>
    <p:sldLayoutId id="2147484426" r:id="rId16"/>
    <p:sldLayoutId id="2147484427" r:id="rId17"/>
    <p:sldLayoutId id="2147484428" r:id="rId18"/>
    <p:sldLayoutId id="2147484429" r:id="rId19"/>
    <p:sldLayoutId id="2147484430" r:id="rId20"/>
    <p:sldLayoutId id="2147484431" r:id="rId21"/>
    <p:sldLayoutId id="2147484432" r:id="rId22"/>
    <p:sldLayoutId id="2147484433" r:id="rId23"/>
    <p:sldLayoutId id="2147484434" r:id="rId24"/>
    <p:sldLayoutId id="2147484435" r:id="rId25"/>
    <p:sldLayoutId id="2147484436" r:id="rId26"/>
    <p:sldLayoutId id="2147484437" r:id="rId27"/>
    <p:sldLayoutId id="2147484438" r:id="rId28"/>
    <p:sldLayoutId id="2147484439" r:id="rId29"/>
    <p:sldLayoutId id="2147484440" r:id="rId30"/>
    <p:sldLayoutId id="2147484441" r:id="rId31"/>
    <p:sldLayoutId id="2147484442" r:id="rId32"/>
    <p:sldLayoutId id="2147484443" r:id="rId33"/>
    <p:sldLayoutId id="2147484444" r:id="rId34"/>
    <p:sldLayoutId id="2147484445" r:id="rId35"/>
    <p:sldLayoutId id="2147484446" r:id="rId36"/>
    <p:sldLayoutId id="2147484447" r:id="rId37"/>
    <p:sldLayoutId id="214748444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›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5CEAE-3FDA-A640-3350-2D0C03BF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7FE0-D1DA-68F1-976F-75E8E313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3DEF-80B9-C254-5F58-EF0E5D881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3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D45230-A127-4ECB-9ED4-8C50AF2C5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0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5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›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60290-3512-4FFF-9C3C-761B1C3E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8">
              <a:defRPr/>
            </a:pPr>
            <a:fld id="{0969892B-6FB2-445D-B6A4-8332FBFF141C}" type="slidenum">
              <a:rPr lang="en-US">
                <a:solidFill>
                  <a:srgbClr val="023B40"/>
                </a:solidFill>
                <a:latin typeface="Arial"/>
              </a:rPr>
              <a:pPr defTabSz="914308">
                <a:defRPr/>
              </a:pPr>
              <a:t>1</a:t>
            </a:fld>
            <a:endParaRPr lang="en-US" dirty="0">
              <a:solidFill>
                <a:srgbClr val="023B40"/>
              </a:solid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4C467C-EE78-47D7-A83D-DCA68F5B40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174" y="831850"/>
            <a:ext cx="10153650" cy="2135188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FFFFFF"/>
                </a:solidFill>
              </a:rPr>
              <a:t>City of North Royalton</a:t>
            </a:r>
            <a:endParaRPr lang="en-US" sz="16600" b="1" dirty="0">
              <a:solidFill>
                <a:srgbClr val="FFFFFF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739EE6C-CD44-4ECE-B027-1C396444DEF1}"/>
              </a:ext>
            </a:extLst>
          </p:cNvPr>
          <p:cNvSpPr txBox="1">
            <a:spLocks/>
          </p:cNvSpPr>
          <p:nvPr/>
        </p:nvSpPr>
        <p:spPr>
          <a:xfrm>
            <a:off x="1019174" y="3514535"/>
            <a:ext cx="10153653" cy="1610356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defTabSz="914296">
              <a:lnSpc>
                <a:spcPct val="113999"/>
              </a:lnSpc>
              <a:spcAft>
                <a:spcPts val="600"/>
              </a:spcAft>
              <a:defRPr/>
            </a:pPr>
            <a:r>
              <a:rPr lang="en-US" sz="2400" dirty="0">
                <a:solidFill>
                  <a:srgbClr val="3DCCD5"/>
                </a:solidFill>
                <a:latin typeface="Arial"/>
              </a:rPr>
              <a:t>Financial Planning and Rate Study – City Council Presentation</a:t>
            </a:r>
            <a:endParaRPr lang="en-US" dirty="0"/>
          </a:p>
          <a:p>
            <a:pPr defTabSz="914296">
              <a:lnSpc>
                <a:spcPct val="114000"/>
              </a:lnSpc>
              <a:defRPr/>
            </a:pPr>
            <a:r>
              <a:rPr lang="en-US" sz="1600" b="0" dirty="0">
                <a:solidFill>
                  <a:srgbClr val="FFFFFF"/>
                </a:solidFill>
                <a:latin typeface="Arial"/>
              </a:rPr>
              <a:t>November 21, 2023</a:t>
            </a: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A7C34D0B-6619-4E0C-BB7E-152A35FF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22" y="5672569"/>
            <a:ext cx="2172823" cy="3529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D15E54-333E-42B6-B521-DC9A835AF368}"/>
              </a:ext>
            </a:extLst>
          </p:cNvPr>
          <p:cNvCxnSpPr>
            <a:cxnSpLocks/>
          </p:cNvCxnSpPr>
          <p:nvPr/>
        </p:nvCxnSpPr>
        <p:spPr>
          <a:xfrm>
            <a:off x="1019174" y="3416291"/>
            <a:ext cx="10153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www.northroyalton.org/img_northroyalton/NRlogo.png">
            <a:extLst>
              <a:ext uri="{FF2B5EF4-FFF2-40B4-BE49-F238E27FC236}">
                <a16:creationId xmlns:a16="http://schemas.microsoft.com/office/drawing/2014/main" id="{501E0770-0A0F-149E-E26B-29C3E5F5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35" y="5251424"/>
            <a:ext cx="1099545" cy="10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9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241EF1-05FC-4F5F-86D2-8E404CD8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176980"/>
            <a:ext cx="11287432" cy="149707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CIP includes the major project to convert the B Plant and the Edgerton Road sewer 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3D7819-4A18-D3FA-A77E-D573CC67A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70834"/>
              </p:ext>
            </p:extLst>
          </p:nvPr>
        </p:nvGraphicFramePr>
        <p:xfrm>
          <a:off x="1065439" y="2074678"/>
          <a:ext cx="9832521" cy="21908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17473">
                  <a:extLst>
                    <a:ext uri="{9D8B030D-6E8A-4147-A177-3AD203B41FA5}">
                      <a16:colId xmlns:a16="http://schemas.microsoft.com/office/drawing/2014/main" val="4136371589"/>
                    </a:ext>
                  </a:extLst>
                </a:gridCol>
                <a:gridCol w="2163535">
                  <a:extLst>
                    <a:ext uri="{9D8B030D-6E8A-4147-A177-3AD203B41FA5}">
                      <a16:colId xmlns:a16="http://schemas.microsoft.com/office/drawing/2014/main" val="3896455684"/>
                    </a:ext>
                  </a:extLst>
                </a:gridCol>
                <a:gridCol w="3951513">
                  <a:extLst>
                    <a:ext uri="{9D8B030D-6E8A-4147-A177-3AD203B41FA5}">
                      <a16:colId xmlns:a16="http://schemas.microsoft.com/office/drawing/2014/main" val="2579178633"/>
                    </a:ext>
                  </a:extLst>
                </a:gridCol>
              </a:tblGrid>
              <a:tr h="420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Funding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84537"/>
                  </a:ext>
                </a:extLst>
              </a:tr>
              <a:tr h="1012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B Plant – Force Main (2024)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B Plant – Plant Work (2025)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$10,000,000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$10,000,000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$2M Grant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 $18M Ohio Water Pollution </a:t>
                      </a:r>
                      <a:b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Control Loan Fund (WPCLF)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967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Edgerton Road Sewer 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$1,175,000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Ohio WPCLF </a:t>
                      </a:r>
                      <a:b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</a:b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*Will be an assessment project*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0431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F28B3E-41D3-9E45-8AA5-F007FD89D936}"/>
              </a:ext>
            </a:extLst>
          </p:cNvPr>
          <p:cNvSpPr txBox="1"/>
          <p:nvPr/>
        </p:nvSpPr>
        <p:spPr>
          <a:xfrm>
            <a:off x="844063" y="4839286"/>
            <a:ext cx="10733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Annual projects will be completed for minor repairs, renewal and replacements</a:t>
            </a:r>
          </a:p>
        </p:txBody>
      </p:sp>
    </p:spTree>
    <p:extLst>
      <p:ext uri="{BB962C8B-B14F-4D97-AF65-F5344CB8AC3E}">
        <p14:creationId xmlns:p14="http://schemas.microsoft.com/office/powerpoint/2010/main" val="341349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6F2EC0-C7DA-43B0-9A07-AA7D728DB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017979"/>
              </p:ext>
            </p:extLst>
          </p:nvPr>
        </p:nvGraphicFramePr>
        <p:xfrm>
          <a:off x="609600" y="859233"/>
          <a:ext cx="1097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3583"/>
          </a:xfrm>
        </p:spPr>
        <p:txBody>
          <a:bodyPr/>
          <a:lstStyle/>
          <a:p>
            <a:r>
              <a:rPr lang="en-US" dirty="0"/>
              <a:t>Wastewater Financial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EAC6D0-BE17-4507-96CD-5C5128E8A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02439"/>
              </p:ext>
            </p:extLst>
          </p:nvPr>
        </p:nvGraphicFramePr>
        <p:xfrm>
          <a:off x="609600" y="5659121"/>
          <a:ext cx="10972800" cy="10109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83748043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54887537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80908624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642716434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909594387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7210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Projected Rate 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9.0%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5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Fixed Charge 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$2.00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$2.00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$2.00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$1.00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$1.00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8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00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6F2EC0-C7DA-43B0-9A07-AA7D728DB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615053"/>
              </p:ext>
            </p:extLst>
          </p:nvPr>
        </p:nvGraphicFramePr>
        <p:xfrm>
          <a:off x="609600" y="1325563"/>
          <a:ext cx="10972800" cy="467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1319802" cy="1325563"/>
          </a:xfrm>
        </p:spPr>
        <p:txBody>
          <a:bodyPr/>
          <a:lstStyle/>
          <a:p>
            <a:r>
              <a:rPr lang="en-US" dirty="0"/>
              <a:t>Monthly customer bill and estimated monthly increases (5 Ccf)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2A5F00-A005-59CC-62C8-0CB824B93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56502"/>
              </p:ext>
            </p:extLst>
          </p:nvPr>
        </p:nvGraphicFramePr>
        <p:xfrm>
          <a:off x="609600" y="6106160"/>
          <a:ext cx="10972800" cy="3708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83748043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54887537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80908624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642716434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909594387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7210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Estimated Increase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$6.25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$4.30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$4.35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$3.50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$3.60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88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04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6F2EC0-C7DA-43B0-9A07-AA7D728DB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20927"/>
              </p:ext>
            </p:extLst>
          </p:nvPr>
        </p:nvGraphicFramePr>
        <p:xfrm>
          <a:off x="609600" y="1314452"/>
          <a:ext cx="10972800" cy="484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7"/>
            <a:ext cx="10515600" cy="1325563"/>
          </a:xfrm>
        </p:spPr>
        <p:txBody>
          <a:bodyPr/>
          <a:lstStyle/>
          <a:p>
            <a:r>
              <a:rPr lang="en-US" dirty="0"/>
              <a:t>Local Bill Comparison –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B9BE1-4696-40CD-8A9B-DB87D23F1AB7}"/>
              </a:ext>
            </a:extLst>
          </p:cNvPr>
          <p:cNvSpPr txBox="1"/>
          <p:nvPr/>
        </p:nvSpPr>
        <p:spPr>
          <a:xfrm>
            <a:off x="838200" y="6331185"/>
            <a:ext cx="1062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Includes monthly estimate for front footage assessment for sanitary and storm line maintenance based on 100 ft. of front footage.</a:t>
            </a:r>
          </a:p>
        </p:txBody>
      </p:sp>
    </p:spTree>
    <p:extLst>
      <p:ext uri="{BB962C8B-B14F-4D97-AF65-F5344CB8AC3E}">
        <p14:creationId xmlns:p14="http://schemas.microsoft.com/office/powerpoint/2010/main" val="392268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007EB9-0CA0-47FB-8799-3E78F53C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7657"/>
            <a:ext cx="10515599" cy="4800600"/>
          </a:xfrm>
        </p:spPr>
        <p:txBody>
          <a:bodyPr>
            <a:normAutofit/>
          </a:bodyPr>
          <a:lstStyle/>
          <a:p>
            <a:r>
              <a:rPr lang="en-US" sz="3200" dirty="0"/>
              <a:t>The recommended rates will promote financial sufficiency and support the upcoming capital investments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Results in </a:t>
            </a:r>
            <a:r>
              <a:rPr lang="en-US" sz="3200"/>
              <a:t>an average $</a:t>
            </a:r>
            <a:r>
              <a:rPr lang="en-US" sz="3200" dirty="0"/>
              <a:t>4 per month increase to residential customers each year in the planning period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E9EBB2-A01F-4902-B366-F819132A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Recommendation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AA1BB8-DF4E-CCD9-F1C7-F3B5FA5D9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5041"/>
              </p:ext>
            </p:extLst>
          </p:nvPr>
        </p:nvGraphicFramePr>
        <p:xfrm>
          <a:off x="1333501" y="3647077"/>
          <a:ext cx="9524999" cy="111252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057834">
                  <a:extLst>
                    <a:ext uri="{9D8B030D-6E8A-4147-A177-3AD203B41FA5}">
                      <a16:colId xmlns:a16="http://schemas.microsoft.com/office/drawing/2014/main" val="2837480431"/>
                    </a:ext>
                  </a:extLst>
                </a:gridCol>
                <a:gridCol w="1293433">
                  <a:extLst>
                    <a:ext uri="{9D8B030D-6E8A-4147-A177-3AD203B41FA5}">
                      <a16:colId xmlns:a16="http://schemas.microsoft.com/office/drawing/2014/main" val="2548875373"/>
                    </a:ext>
                  </a:extLst>
                </a:gridCol>
                <a:gridCol w="1293433">
                  <a:extLst>
                    <a:ext uri="{9D8B030D-6E8A-4147-A177-3AD203B41FA5}">
                      <a16:colId xmlns:a16="http://schemas.microsoft.com/office/drawing/2014/main" val="2080908624"/>
                    </a:ext>
                  </a:extLst>
                </a:gridCol>
                <a:gridCol w="1293433">
                  <a:extLst>
                    <a:ext uri="{9D8B030D-6E8A-4147-A177-3AD203B41FA5}">
                      <a16:colId xmlns:a16="http://schemas.microsoft.com/office/drawing/2014/main" val="642716434"/>
                    </a:ext>
                  </a:extLst>
                </a:gridCol>
                <a:gridCol w="1293433">
                  <a:extLst>
                    <a:ext uri="{9D8B030D-6E8A-4147-A177-3AD203B41FA5}">
                      <a16:colId xmlns:a16="http://schemas.microsoft.com/office/drawing/2014/main" val="2909594387"/>
                    </a:ext>
                  </a:extLst>
                </a:gridCol>
                <a:gridCol w="1293433">
                  <a:extLst>
                    <a:ext uri="{9D8B030D-6E8A-4147-A177-3AD203B41FA5}">
                      <a16:colId xmlns:a16="http://schemas.microsoft.com/office/drawing/2014/main" val="2721093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6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Projected Rate Increase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9.0%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4.5%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75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Fixed Charge Increase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$2.00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3A48"/>
                          </a:solidFill>
                        </a:rPr>
                        <a:t>$1.00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88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89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55803-67F1-4DB2-9EEA-9E025A845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/>
              <a:t>Council recommendation for </a:t>
            </a:r>
          </a:p>
          <a:p>
            <a:pPr marL="0" indent="0" algn="ctr">
              <a:buNone/>
            </a:pPr>
            <a:r>
              <a:rPr lang="en-US" sz="4000" b="1" i="1" dirty="0"/>
              <a:t>approval of recommended rates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9C478-5511-489D-B9B6-F8A77F2F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94221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E390EF7-A7DC-41F6-B7DB-1A21769E7DCB}"/>
              </a:ext>
            </a:extLst>
          </p:cNvPr>
          <p:cNvSpPr txBox="1">
            <a:spLocks/>
          </p:cNvSpPr>
          <p:nvPr/>
        </p:nvSpPr>
        <p:spPr>
          <a:xfrm>
            <a:off x="1019175" y="5086239"/>
            <a:ext cx="5348675" cy="84020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CCD5"/>
                </a:solidFill>
                <a:effectLst/>
                <a:uLnTx/>
                <a:uFillTx/>
                <a:latin typeface="Arial"/>
                <a:ea typeface="Roboto Light" charset="0"/>
                <a:cs typeface="Roboto Light" charset="0"/>
              </a:rPr>
              <a:t>Contact: </a:t>
            </a:r>
            <a:r>
              <a:rPr lang="en-US" sz="2000" b="0" spc="0" dirty="0">
                <a:solidFill>
                  <a:srgbClr val="FFFFFF"/>
                </a:solidFill>
                <a:latin typeface="Arial"/>
                <a:ea typeface="Roboto Light" charset="0"/>
                <a:cs typeface="Roboto Light" charset="0"/>
              </a:rPr>
              <a:t>Joe Crea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 Light" charset="0"/>
              <a:cs typeface="Roboto Ligh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rPr>
              <a:t>513.818.4145 / jcrea@raftelis.com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DC650235-A556-49D4-86CF-7487823B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295459"/>
            <a:ext cx="2638699" cy="4285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4078-62EB-4943-B7C5-F8A9796C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9892B-6FB2-445D-B6A4-8332FBFF1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D4559CD-F418-4F9B-80B4-E02D201EABA0}"/>
              </a:ext>
            </a:extLst>
          </p:cNvPr>
          <p:cNvSpPr txBox="1">
            <a:spLocks/>
          </p:cNvSpPr>
          <p:nvPr/>
        </p:nvSpPr>
        <p:spPr>
          <a:xfrm>
            <a:off x="1003852" y="3278786"/>
            <a:ext cx="10153651" cy="1249845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Georgi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6932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037006" cy="41283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Project Overview &amp; Approach</a:t>
            </a:r>
          </a:p>
          <a:p>
            <a:pPr>
              <a:lnSpc>
                <a:spcPct val="150000"/>
              </a:lnSpc>
            </a:pPr>
            <a:r>
              <a:rPr lang="en-US" dirty="0"/>
              <a:t>Financial Policies</a:t>
            </a:r>
          </a:p>
          <a:p>
            <a:pPr>
              <a:lnSpc>
                <a:spcPct val="150000"/>
              </a:lnSpc>
            </a:pPr>
            <a:r>
              <a:rPr lang="en-US" dirty="0"/>
              <a:t>Financial Plan &amp; Rate Study Results</a:t>
            </a:r>
          </a:p>
          <a:p>
            <a:pPr>
              <a:lnSpc>
                <a:spcPct val="150000"/>
              </a:lnSpc>
            </a:pPr>
            <a:r>
              <a:rPr lang="en-US" dirty="0"/>
              <a:t>Recommendations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38200"/>
          </a:xfrm>
        </p:spPr>
        <p:txBody>
          <a:bodyPr/>
          <a:lstStyle/>
          <a:p>
            <a:r>
              <a:rPr lang="en-US" dirty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D284231F-4A13-16C1-0D1D-7995D39B7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/>
          <a:stretch/>
        </p:blipFill>
        <p:spPr bwMode="auto">
          <a:xfrm>
            <a:off x="6646606" y="824681"/>
            <a:ext cx="5545394" cy="52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42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68357"/>
          </a:xfrm>
        </p:spPr>
        <p:txBody>
          <a:bodyPr>
            <a:normAutofit/>
          </a:bodyPr>
          <a:lstStyle/>
          <a:p>
            <a:r>
              <a:rPr lang="en-US" dirty="0"/>
              <a:t>One of the largest firm focused on finance &amp; management solutions for local government</a:t>
            </a:r>
          </a:p>
          <a:p>
            <a:r>
              <a:rPr lang="en-US" dirty="0"/>
              <a:t>Worked with 600+ clients throughout the country each year</a:t>
            </a:r>
          </a:p>
          <a:p>
            <a:r>
              <a:rPr lang="en-US" dirty="0"/>
              <a:t>180+ consulting professionals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Who is Raftelis Financial Consultants?</a:t>
            </a:r>
          </a:p>
        </p:txBody>
      </p:sp>
      <p:pic>
        <p:nvPicPr>
          <p:cNvPr id="2050" name="Picture 2" descr="http://www.fcsgroup.com/images/MSRBRegisteredMunicipalAdvi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5172"/>
            <a:ext cx="2025446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2FE94-B93F-42D7-E59E-D4830D72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819" y="3962400"/>
            <a:ext cx="4887399" cy="2657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7294C-AF3A-72B0-C972-071B79AA3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793" y="3993247"/>
            <a:ext cx="2301001" cy="23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4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57200"/>
            <a:ext cx="4240210" cy="3594846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b="0" cap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what</a:t>
            </a:r>
            <a:r>
              <a:rPr lang="en-US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Project Success 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 </a:t>
            </a: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4662" y="465137"/>
            <a:ext cx="6172200" cy="5403850"/>
          </a:xfrm>
        </p:spPr>
        <p:txBody>
          <a:bodyPr anchor="ctr"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Financial policies </a:t>
            </a:r>
            <a:r>
              <a:rPr lang="en-US" dirty="0"/>
              <a:t>to guide decision making</a:t>
            </a:r>
          </a:p>
          <a:p>
            <a:pPr lvl="1"/>
            <a:endParaRPr lang="en-US" b="1" dirty="0">
              <a:solidFill>
                <a:srgbClr val="558ECC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Financial plan </a:t>
            </a:r>
            <a:r>
              <a:rPr lang="en-US" dirty="0"/>
              <a:t>for system management and reinvestment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Rates, charges, and fees </a:t>
            </a:r>
            <a:r>
              <a:rPr lang="en-US" dirty="0"/>
              <a:t>consistent with utility objectives</a:t>
            </a:r>
          </a:p>
          <a:p>
            <a:pPr lvl="1"/>
            <a:endParaRPr lang="en-US" dirty="0"/>
          </a:p>
          <a:p>
            <a:r>
              <a:rPr lang="en-US" dirty="0"/>
              <a:t>Plan to </a:t>
            </a:r>
            <a:r>
              <a:rPr lang="en-US" b="1" dirty="0">
                <a:solidFill>
                  <a:schemeClr val="accent1"/>
                </a:solidFill>
              </a:rPr>
              <a:t>communicate</a:t>
            </a:r>
            <a:r>
              <a:rPr lang="en-US" dirty="0"/>
              <a:t> value to stakeholders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801" y="4052046"/>
            <a:ext cx="4240212" cy="1816941"/>
          </a:xfrm>
          <a:ln>
            <a:solidFill>
              <a:schemeClr val="tx2"/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PROVIDING A COMPREHENSIVE FINANCIAL VISION</a:t>
            </a:r>
          </a:p>
        </p:txBody>
      </p:sp>
    </p:spTree>
    <p:extLst>
      <p:ext uri="{BB962C8B-B14F-4D97-AF65-F5344CB8AC3E}">
        <p14:creationId xmlns:p14="http://schemas.microsoft.com/office/powerpoint/2010/main" val="127691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199"/>
            <a:ext cx="10972800" cy="923583"/>
          </a:xfrm>
        </p:spPr>
        <p:txBody>
          <a:bodyPr/>
          <a:lstStyle/>
          <a:p>
            <a:pPr algn="ctr"/>
            <a:r>
              <a:rPr lang="en-US" dirty="0"/>
              <a:t>Our Approach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19447"/>
              </p:ext>
            </p:extLst>
          </p:nvPr>
        </p:nvGraphicFramePr>
        <p:xfrm>
          <a:off x="1066799" y="1330325"/>
          <a:ext cx="10058402" cy="4541520"/>
        </p:xfrm>
        <a:graphic>
          <a:graphicData uri="http://schemas.openxmlformats.org/drawingml/2006/table">
            <a:tbl>
              <a:tblPr firstRow="1" firstCol="1">
                <a:tableStyleId>{FABFCF23-3B69-468F-B69F-88F6DE6A72F2}</a:tableStyleId>
              </a:tblPr>
              <a:tblGrid>
                <a:gridCol w="5029201">
                  <a:extLst>
                    <a:ext uri="{9D8B030D-6E8A-4147-A177-3AD203B41FA5}">
                      <a16:colId xmlns:a16="http://schemas.microsoft.com/office/drawing/2014/main" val="1394532768"/>
                    </a:ext>
                  </a:extLst>
                </a:gridCol>
                <a:gridCol w="5029201">
                  <a:extLst>
                    <a:ext uri="{9D8B030D-6E8A-4147-A177-3AD203B41FA5}">
                      <a16:colId xmlns:a16="http://schemas.microsoft.com/office/drawing/2014/main" val="2800351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TASK</a:t>
                      </a:r>
                    </a:p>
                  </a:txBody>
                  <a:tcPr>
                    <a:solidFill>
                      <a:srgbClr val="003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GOAL</a:t>
                      </a:r>
                    </a:p>
                  </a:txBody>
                  <a:tcPr>
                    <a:solidFill>
                      <a:srgbClr val="003A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115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Review Historical Performance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n-lt"/>
                        </a:rPr>
                        <a:t>Understand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where</a:t>
                      </a:r>
                      <a:r>
                        <a:rPr lang="en-US" sz="2000" i="1" baseline="0" dirty="0">
                          <a:latin typeface="+mn-lt"/>
                        </a:rPr>
                        <a:t> we are now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28194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Financial Policies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n-lt"/>
                        </a:rPr>
                        <a:t>Define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where we want to be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89909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Financial Plan &amp; </a:t>
                      </a:r>
                    </a:p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Rate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n-lt"/>
                        </a:rPr>
                        <a:t>Identify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how we get there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2885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Communication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+mn-lt"/>
                        </a:rPr>
                        <a:t>Share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our strategic</a:t>
                      </a:r>
                      <a:r>
                        <a:rPr lang="en-US" sz="2000" i="1" baseline="0" dirty="0">
                          <a:latin typeface="+mn-lt"/>
                        </a:rPr>
                        <a:t> vision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54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3593"/>
            <a:ext cx="10972800" cy="1149233"/>
          </a:xfrm>
        </p:spPr>
        <p:txBody>
          <a:bodyPr>
            <a:noAutofit/>
          </a:bodyPr>
          <a:lstStyle/>
          <a:p>
            <a:r>
              <a:rPr lang="en-US" sz="4000" dirty="0"/>
              <a:t>Review Financial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2826"/>
            <a:ext cx="10972800" cy="51507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Increases in budgeted operating costs due to inflation and supply chain issues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Chemicals, wages and benefits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NEORSD treatment rates increasing 4.2% annually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$20M B Plant conversion project costs over next two years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Historical rate increases below regional and industry averages</a:t>
            </a:r>
          </a:p>
        </p:txBody>
      </p:sp>
    </p:spTree>
    <p:extLst>
      <p:ext uri="{BB962C8B-B14F-4D97-AF65-F5344CB8AC3E}">
        <p14:creationId xmlns:p14="http://schemas.microsoft.com/office/powerpoint/2010/main" val="19551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an enterprise fund, the utility should run like a self-supporting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Rates must be increased to cover operating expenses and maintain appropriate fund balances</a:t>
            </a:r>
          </a:p>
          <a:p>
            <a:endParaRPr lang="en-US" dirty="0"/>
          </a:p>
          <a:p>
            <a:r>
              <a:rPr lang="en-US" dirty="0"/>
              <a:t>Scale of operations, infrastructure, and investment requires thoughtful planning for future needs</a:t>
            </a:r>
          </a:p>
          <a:p>
            <a:pPr lvl="1"/>
            <a:r>
              <a:rPr lang="en-US" dirty="0"/>
              <a:t>Financial policies provide a decision-making framework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u="sng" dirty="0">
                <a:solidFill>
                  <a:srgbClr val="00B6DE"/>
                </a:solidFill>
              </a:rPr>
              <a:t>Objective</a:t>
            </a:r>
            <a:r>
              <a:rPr lang="en-US" i="1" dirty="0">
                <a:solidFill>
                  <a:srgbClr val="00B6DE"/>
                </a:solidFill>
              </a:rPr>
              <a:t>: Balance system reliability, sustainability and financial integrity with customer costs &amp; impacts</a:t>
            </a:r>
          </a:p>
        </p:txBody>
      </p:sp>
    </p:spTree>
    <p:extLst>
      <p:ext uri="{BB962C8B-B14F-4D97-AF65-F5344CB8AC3E}">
        <p14:creationId xmlns:p14="http://schemas.microsoft.com/office/powerpoint/2010/main" val="343744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has had stable customer demand over the past 5 years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Slight overall decrease in flows and customer accounts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C6EFDB-C636-BD66-7F0F-E681EA3A8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56063"/>
              </p:ext>
            </p:extLst>
          </p:nvPr>
        </p:nvGraphicFramePr>
        <p:xfrm>
          <a:off x="6172200" y="3179171"/>
          <a:ext cx="5272548" cy="299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3BE6ABA-800E-0129-6376-F5AD3F323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321565"/>
              </p:ext>
            </p:extLst>
          </p:nvPr>
        </p:nvGraphicFramePr>
        <p:xfrm>
          <a:off x="478796" y="3179171"/>
          <a:ext cx="5541004" cy="299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66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E6F2EC0-C7DA-43B0-9A07-AA7D728DB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576318"/>
              </p:ext>
            </p:extLst>
          </p:nvPr>
        </p:nvGraphicFramePr>
        <p:xfrm>
          <a:off x="540774" y="1485900"/>
          <a:ext cx="11115894" cy="443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32" y="88493"/>
            <a:ext cx="10818468" cy="1602196"/>
          </a:xfrm>
        </p:spPr>
        <p:txBody>
          <a:bodyPr/>
          <a:lstStyle/>
          <a:p>
            <a:r>
              <a:rPr lang="en-US" dirty="0"/>
              <a:t>Wastewater operating costs have increased 7.5% per year since 2019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14F04BE1-1A92-B2DD-866B-1173C8FA646B}"/>
              </a:ext>
            </a:extLst>
          </p:cNvPr>
          <p:cNvSpPr/>
          <p:nvPr/>
        </p:nvSpPr>
        <p:spPr>
          <a:xfrm>
            <a:off x="1789470" y="6164824"/>
            <a:ext cx="2546556" cy="604683"/>
          </a:xfrm>
          <a:prstGeom prst="borderCallout1">
            <a:avLst>
              <a:gd name="adj1" fmla="val -7266"/>
              <a:gd name="adj2" fmla="val 67687"/>
              <a:gd name="adj3" fmla="val -176931"/>
              <a:gd name="adj4" fmla="val 101463"/>
            </a:avLst>
          </a:prstGeom>
          <a:solidFill>
            <a:schemeClr val="bg2"/>
          </a:solidFill>
          <a:ln w="1905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Increase driven by professional engineering design for B Plant project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0D1BEB6F-5378-C37F-5025-8D69E4BB7AE1}"/>
              </a:ext>
            </a:extLst>
          </p:cNvPr>
          <p:cNvSpPr/>
          <p:nvPr/>
        </p:nvSpPr>
        <p:spPr>
          <a:xfrm>
            <a:off x="6966154" y="6164823"/>
            <a:ext cx="2787446" cy="604683"/>
          </a:xfrm>
          <a:prstGeom prst="borderCallout1">
            <a:avLst>
              <a:gd name="adj1" fmla="val -10518"/>
              <a:gd name="adj2" fmla="val 15950"/>
              <a:gd name="adj3" fmla="val -165548"/>
              <a:gd name="adj4" fmla="val -6444"/>
            </a:avLst>
          </a:prstGeom>
          <a:solidFill>
            <a:schemeClr val="bg2"/>
          </a:solidFill>
          <a:ln w="1905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2024 Proposed budget includes increases for chemicals, utilities, NEORSD treatment, and wages/benefits</a:t>
            </a:r>
          </a:p>
        </p:txBody>
      </p:sp>
    </p:spTree>
    <p:extLst>
      <p:ext uri="{BB962C8B-B14F-4D97-AF65-F5344CB8AC3E}">
        <p14:creationId xmlns:p14="http://schemas.microsoft.com/office/powerpoint/2010/main" val="18316421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aftelis 2023">
      <a:dk1>
        <a:srgbClr val="000000"/>
      </a:dk1>
      <a:lt1>
        <a:srgbClr val="FFFFFF"/>
      </a:lt1>
      <a:dk2>
        <a:srgbClr val="023B40"/>
      </a:dk2>
      <a:lt2>
        <a:srgbClr val="F0F0F0"/>
      </a:lt2>
      <a:accent1>
        <a:srgbClr val="3DCCD5"/>
      </a:accent1>
      <a:accent2>
        <a:srgbClr val="02A787"/>
      </a:accent2>
      <a:accent3>
        <a:srgbClr val="F7D342"/>
      </a:accent3>
      <a:accent4>
        <a:srgbClr val="F1564B"/>
      </a:accent4>
      <a:accent5>
        <a:srgbClr val="8ACEAF"/>
      </a:accent5>
      <a:accent6>
        <a:srgbClr val="6D8076"/>
      </a:accent6>
      <a:hlink>
        <a:srgbClr val="3DCCD5"/>
      </a:hlink>
      <a:folHlink>
        <a:srgbClr val="24A1A8"/>
      </a:folHlink>
    </a:clrScheme>
    <a:fontScheme name="Raftelis-2023-PP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ftelis-2023">
  <a:themeElements>
    <a:clrScheme name="Raftelis 2023">
      <a:dk1>
        <a:srgbClr val="000000"/>
      </a:dk1>
      <a:lt1>
        <a:srgbClr val="FFFFFF"/>
      </a:lt1>
      <a:dk2>
        <a:srgbClr val="023B40"/>
      </a:dk2>
      <a:lt2>
        <a:srgbClr val="F0F0F0"/>
      </a:lt2>
      <a:accent1>
        <a:srgbClr val="3DCCD5"/>
      </a:accent1>
      <a:accent2>
        <a:srgbClr val="02A787"/>
      </a:accent2>
      <a:accent3>
        <a:srgbClr val="F7D342"/>
      </a:accent3>
      <a:accent4>
        <a:srgbClr val="F1564B"/>
      </a:accent4>
      <a:accent5>
        <a:srgbClr val="8ACEAF"/>
      </a:accent5>
      <a:accent6>
        <a:srgbClr val="6D8076"/>
      </a:accent6>
      <a:hlink>
        <a:srgbClr val="3DCCD5"/>
      </a:hlink>
      <a:folHlink>
        <a:srgbClr val="24A1A8"/>
      </a:folHlink>
    </a:clrScheme>
    <a:fontScheme name="Raftelis-2023-PP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ftelis-2023" id="{7F756D2F-6F78-4715-9943-7070E54D0F89}" vid="{5ED20FF4-806F-409B-9734-095F47E803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780DA8BEF414D9037326323B372AB" ma:contentTypeVersion="16" ma:contentTypeDescription="Create a new document." ma:contentTypeScope="" ma:versionID="5b3db127d709988786b96f853658373f">
  <xsd:schema xmlns:xsd="http://www.w3.org/2001/XMLSchema" xmlns:xs="http://www.w3.org/2001/XMLSchema" xmlns:p="http://schemas.microsoft.com/office/2006/metadata/properties" xmlns:ns2="4078d594-1157-472a-abed-0c6549da97b4" xmlns:ns3="7ad5aa3c-e996-4f6e-8b76-567088a87aa1" targetNamespace="http://schemas.microsoft.com/office/2006/metadata/properties" ma:root="true" ma:fieldsID="6181662beb4efa1d93b18360b33edbee" ns2:_="" ns3:_="">
    <xsd:import namespace="4078d594-1157-472a-abed-0c6549da97b4"/>
    <xsd:import namespace="7ad5aa3c-e996-4f6e-8b76-567088a87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8d594-1157-472a-abed-0c6549da9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00d192-4cb7-43e2-821b-9ecdc30ca9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5aa3c-e996-4f6e-8b76-567088a87aa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c06389b-72d0-4c04-bbd7-a4d197eee8a9}" ma:internalName="TaxCatchAll" ma:showField="CatchAllData" ma:web="7ad5aa3c-e996-4f6e-8b76-567088a87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d5aa3c-e996-4f6e-8b76-567088a87aa1" xsi:nil="true"/>
    <lcf76f155ced4ddcb4097134ff3c332f xmlns="4078d594-1157-472a-abed-0c6549da97b4">
      <Terms xmlns="http://schemas.microsoft.com/office/infopath/2007/PartnerControls"/>
    </lcf76f155ced4ddcb4097134ff3c332f>
    <MediaLengthInSeconds xmlns="4078d594-1157-472a-abed-0c6549da97b4" xsi:nil="true"/>
    <SharedWithUsers xmlns="7ad5aa3c-e996-4f6e-8b76-567088a87aa1">
      <UserInfo>
        <DisplayName>Creative Services Members</DisplayName>
        <AccountId>2452</AccountId>
        <AccountType/>
      </UserInfo>
      <UserInfo>
        <DisplayName>Matt Jackson</DisplayName>
        <AccountId>98</AccountId>
        <AccountType/>
      </UserInfo>
      <UserInfo>
        <DisplayName>SharePoint2020_Security_Group</DisplayName>
        <AccountId>753</AccountId>
        <AccountType/>
      </UserInfo>
    </SharedWithUsers>
    <_dlc_DocId xmlns="7ad5aa3c-e996-4f6e-8b76-567088a87aa1">RFCID-1977578855-520924</_dlc_DocId>
    <_dlc_DocIdUrl xmlns="7ad5aa3c-e996-4f6e-8b76-567088a87aa1">
      <Url>https://raftelis.sharepoint.com/sites/RaftelisHome/_layouts/15/DocIdRedir.aspx?ID=RFCID-1977578855-520924</Url>
      <Description>RFCID-1977578855-520924</Description>
    </_dlc_DocIdUrl>
  </documentManagement>
</p:properties>
</file>

<file path=customXml/itemProps1.xml><?xml version="1.0" encoding="utf-8"?>
<ds:datastoreItem xmlns:ds="http://schemas.openxmlformats.org/officeDocument/2006/customXml" ds:itemID="{1328F87D-63C3-4E6B-819B-480E073A297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C4E7139-B024-437B-9DD5-DF86AD056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8d594-1157-472a-abed-0c6549da97b4"/>
    <ds:schemaRef ds:uri="7ad5aa3c-e996-4f6e-8b76-567088a87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C9290-9E60-4FB8-A3AC-3A6390F326E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478DA0-6B06-4186-8EE6-626C84D5EB0D}">
  <ds:schemaRefs>
    <ds:schemaRef ds:uri="http://purl.org/dc/terms/"/>
    <ds:schemaRef ds:uri="4078d594-1157-472a-abed-0c6549da97b4"/>
    <ds:schemaRef ds:uri="7ad5aa3c-e996-4f6e-8b76-567088a87aa1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594</Words>
  <Application>Microsoft Office PowerPoint</Application>
  <PresentationFormat>Widescreen</PresentationFormat>
  <Paragraphs>136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Brush Script MT</vt:lpstr>
      <vt:lpstr>Calibri</vt:lpstr>
      <vt:lpstr>Georgia</vt:lpstr>
      <vt:lpstr>Proxima Nova Rg</vt:lpstr>
      <vt:lpstr>Custom Design</vt:lpstr>
      <vt:lpstr>Raftelis-2023</vt:lpstr>
      <vt:lpstr>City of North Royalton</vt:lpstr>
      <vt:lpstr>Agenda</vt:lpstr>
      <vt:lpstr>Who is Raftelis Financial Consultants?</vt:lpstr>
      <vt:lpstr>what  does  Project Success  look  like? </vt:lpstr>
      <vt:lpstr>Our Approach</vt:lpstr>
      <vt:lpstr>Review Financial Performance</vt:lpstr>
      <vt:lpstr>As an enterprise fund, the utility should run like a self-supporting business</vt:lpstr>
      <vt:lpstr>The City has had stable customer demand over the past 5 years</vt:lpstr>
      <vt:lpstr>Wastewater operating costs have increased 7.5% per year since 2019</vt:lpstr>
      <vt:lpstr>The CIP includes the major project to convert the B Plant and the Edgerton Road sewer line</vt:lpstr>
      <vt:lpstr>Wastewater Financial Plan</vt:lpstr>
      <vt:lpstr>Monthly customer bill and estimated monthly increases (5 Ccf) </vt:lpstr>
      <vt:lpstr>Local Bill Comparison – 2024</vt:lpstr>
      <vt:lpstr>Rate Recommendation</vt:lpstr>
      <vt:lpstr>Next Steps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Powerpoint</dc:title>
  <dc:subject/>
  <dc:creator>SevenBox</dc:creator>
  <cp:keywords/>
  <dc:description/>
  <cp:lastModifiedBy>Joe Crea</cp:lastModifiedBy>
  <cp:revision>3</cp:revision>
  <dcterms:created xsi:type="dcterms:W3CDTF">2017-07-25T02:03:18Z</dcterms:created>
  <dcterms:modified xsi:type="dcterms:W3CDTF">2023-11-15T17:50:20Z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0x010100129780DA8BEF414D9037326323B372AB</vt:lpwstr>
  </property>
  <property fmtid="{D5CDD505-2E9C-101B-9397-08002B2CF9AE}" pid="3" name="MediaServiceImageTags">
    <vt:lpwstr/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xd_Signature">
    <vt:lpwstr/>
  </property>
  <property fmtid="{D5CDD505-2E9C-101B-9397-08002B2CF9AE}" pid="7" name="SharedWithUsers">
    <vt:lpwstr>2452;#Creative Services Members;#98;#Matt Jackson;#753;#SharePoint2020_Security_Group</vt:lpwstr>
  </property>
  <property fmtid="{D5CDD505-2E9C-101B-9397-08002B2CF9AE}" pid="8" name="_Emoji">
    <vt:lpwstr/>
  </property>
  <property fmtid="{D5CDD505-2E9C-101B-9397-08002B2CF9AE}" pid="9" name="TriggerFlowInfo">
    <vt:lpwstr/>
  </property>
  <property fmtid="{D5CDD505-2E9C-101B-9397-08002B2CF9AE}" pid="10" name="xd_Prog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_ColorTag">
    <vt:lpwstr/>
  </property>
  <property fmtid="{D5CDD505-2E9C-101B-9397-08002B2CF9AE}" pid="14" name="_dlc_DocIdItemGuid">
    <vt:lpwstr>55b259a0-111f-4279-b967-58464c09aa95</vt:lpwstr>
  </property>
</Properties>
</file>